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534" r:id="rId2"/>
    <p:sldId id="515" r:id="rId3"/>
    <p:sldId id="510" r:id="rId4"/>
    <p:sldId id="257" r:id="rId5"/>
    <p:sldId id="259" r:id="rId6"/>
    <p:sldId id="511" r:id="rId7"/>
    <p:sldId id="516" r:id="rId8"/>
    <p:sldId id="517" r:id="rId9"/>
    <p:sldId id="518" r:id="rId10"/>
    <p:sldId id="519" r:id="rId11"/>
    <p:sldId id="520" r:id="rId12"/>
    <p:sldId id="521" r:id="rId13"/>
    <p:sldId id="512" r:id="rId14"/>
    <p:sldId id="522" r:id="rId15"/>
    <p:sldId id="535" r:id="rId16"/>
    <p:sldId id="524" r:id="rId17"/>
    <p:sldId id="528" r:id="rId18"/>
    <p:sldId id="529" r:id="rId19"/>
    <p:sldId id="526" r:id="rId20"/>
    <p:sldId id="527" r:id="rId21"/>
    <p:sldId id="513" r:id="rId22"/>
    <p:sldId id="260" r:id="rId23"/>
    <p:sldId id="536" r:id="rId24"/>
    <p:sldId id="530" r:id="rId25"/>
    <p:sldId id="533" r:id="rId26"/>
    <p:sldId id="514" r:id="rId27"/>
    <p:sldId id="498" r:id="rId28"/>
    <p:sldId id="5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1951"/>
    <a:srgbClr val="F9F9F9"/>
    <a:srgbClr val="F2EEF2"/>
    <a:srgbClr val="E9F2F2"/>
    <a:srgbClr val="F6F6FF"/>
    <a:srgbClr val="5F5F99"/>
    <a:srgbClr val="8D1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83"/>
    <p:restoredTop sz="94682"/>
  </p:normalViewPr>
  <p:slideViewPr>
    <p:cSldViewPr snapToGrid="0" snapToObjects="1">
      <p:cViewPr varScale="1">
        <p:scale>
          <a:sx n="111" d="100"/>
          <a:sy n="111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D2864-9A54-0C46-9067-EB59F0B675F7}" type="datetimeFigureOut">
              <a:rPr lang="en-US" smtClean="0"/>
              <a:t>7/21/22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7A2D9-CA6F-884E-9B40-757DB9502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3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AE670-C02F-6544-8C87-BBECEA3A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FC5CA-2F96-7C46-A35D-6A8A47BB4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D78EA-E24C-EE4E-9972-020734B9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44DA8-09AD-1349-B37F-3BB124BD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EDFBF-954F-454C-ABD1-73DB0B70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49A7C4-0171-A642-965E-FEE5072AF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7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F335-1D18-8247-B0BA-F00CE857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0F991-29C0-C04C-B23F-36CC738D8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3913A-6294-1C4C-B12D-88339E90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A1A12-40D1-1C40-8D8A-051847B8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5FE8D-19B4-D641-BCD5-A5EF6578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2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1FA840-09BB-CD42-BEC7-B255494EE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EF5B3-8B75-D049-8174-3BB38F2C9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48E61-829A-3C4B-8E8A-F110941A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821F-13E3-1247-AA70-9485F506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DF31E-A8D1-7547-83EF-5F36A7FC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6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2356-9986-684A-96A7-5F2F0328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CBA81-143F-C846-8ABE-D3024812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5ED67-674C-EB4C-8C41-43B4160E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BDE7-FDD4-DD48-9F04-075F08CC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A917A-1CE9-B94F-B979-07956039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C8131B-E76C-6A4C-9B9B-C35C2679FD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4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260F-59B0-164F-866D-743A16BA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1C44B-DE36-414E-86CF-63B6C2384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CF056-C6D8-A64E-9680-99D6A48C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CB6FE-8908-4A4F-BF8C-01E9C352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C6BFE-E198-5B4B-8DD8-8F9E07D9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71BAD3CD-D7E0-D84F-AB7F-757194E8D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03EA2ED-BB53-AD4C-A6D4-9AE997C090FB}"/>
              </a:ext>
            </a:extLst>
          </p:cNvPr>
          <p:cNvSpPr txBox="1">
            <a:spLocks/>
          </p:cNvSpPr>
          <p:nvPr userDrawn="1"/>
        </p:nvSpPr>
        <p:spPr>
          <a:xfrm>
            <a:off x="1524000" y="1324734"/>
            <a:ext cx="9144000" cy="1469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i="0" dirty="0">
              <a:solidFill>
                <a:schemeClr val="bg1"/>
              </a:solidFill>
              <a:latin typeface="Gotham Bold" pitchFamily="2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5522193-673C-FE48-B43E-B3241FB91EE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4000" y="2794000"/>
            <a:ext cx="9144000" cy="521385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Gotham Medium" pitchFamily="2" charset="0"/>
              </a:defRPr>
            </a:lvl1pPr>
          </a:lstStyle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980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E76CD-8234-FB49-A8C6-C5263A6D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34B08-4FFF-6345-81D6-90C63352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33490-D572-5C42-ADD9-B61F6018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67D35529-EE3C-0C4C-9691-619008682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886"/>
            <a:ext cx="12541956" cy="69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32D5-409B-FC40-9E1B-A6CDEBFF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F152C-D91C-2146-BEBF-666F4AFCE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BDCD8-6272-9C4D-8BF9-8C1929424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6CC6C-A8D5-554E-BDD5-4E2BE2BFA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E5740-D4BA-5242-AC64-C5EAE79071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7C4DA8-0792-414D-B85D-321D7635E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7/21/22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AF7B14-1711-9F42-819A-6D9AD784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DAFBF1-2547-0C4C-9ED2-44477B40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8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CADB-9CC4-A743-A419-82DB7E10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761E7-4AAB-A349-AEB6-3923AAA5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7/21/22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F084C-860A-1D4B-8FA0-0ABBA8772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EF835-20DF-FC48-8665-64E6A59D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0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F44152-3A3B-9F46-80DA-51EF538C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7/21/22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18931-6375-9149-98D2-41256BB84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93B9-B5B4-E348-9313-F6A8E19D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5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44A0-9CF2-7541-AC3C-32D9ED4F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B682D-E94C-D24D-AAF9-5CDF5AA6B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71C0A-AEA1-1E4D-BEC4-C55F80D7A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C3FB0-F1EC-FF41-90D6-9E3513C7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47231-75B8-2640-90BD-AFC1BC9E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499CA-F2F7-4E4F-B922-62575241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2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E1AF-D2E5-1940-93B4-D69F9E74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97D88A-187A-2B44-96D6-C1EF2DE3A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1193-4D51-324E-BB40-912FA94BC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5BD32-D8A1-DD44-872A-C3C7CCC17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1E9A2-0845-684E-BCEB-5FC227C8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F43F-5CE5-4846-B38F-CD6BCA25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0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3BBA1-5653-274A-96CA-0E215C66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0F374-DE35-B142-B96C-EA21C3DD2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00589-E20A-2B4D-9F12-11A4F8DC4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E5683-D02F-9D4D-9329-EEE109B5E666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F0D7E-0991-6448-BD68-61D9480D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9133A-C9D1-C442-B76E-6B6DDED41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7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33B8-5139-1D49-B4E1-74B770ADAA7F}"/>
              </a:ext>
            </a:extLst>
          </p:cNvPr>
          <p:cNvSpPr txBox="1">
            <a:spLocks/>
          </p:cNvSpPr>
          <p:nvPr/>
        </p:nvSpPr>
        <p:spPr>
          <a:xfrm>
            <a:off x="464326" y="2358189"/>
            <a:ext cx="3470001" cy="2202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8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Product Education</a:t>
            </a:r>
            <a:endParaRPr lang="en-US" altLang="ko-KR" sz="48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233E848-70A4-4A4D-BBA7-D57CDE640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48" y="1431757"/>
            <a:ext cx="6891926" cy="54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3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Studies Confirm AHK-Cu Production </a:t>
            </a:r>
          </a:p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by X49™</a:t>
            </a:r>
            <a:endParaRPr lang="en-US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Blood samples to measure AHK-Cu concentrations were taken at baseline, 24 hours and at 7 days of wearing the patch. A sample of convenience of 10 subjects made up of both men and women aged 40-81 were selected to participate in one study.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A3222-36DB-5C46-BF3E-FD6E91F4026A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2C60AC-F099-EF45-8BD1-9D061924603E}"/>
              </a:ext>
            </a:extLst>
          </p:cNvPr>
          <p:cNvCxnSpPr>
            <a:stCxn id="9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71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Studies Confirm AHK-Cu Production </a:t>
            </a:r>
          </a:p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by X49™</a:t>
            </a:r>
            <a:endParaRPr lang="en-US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Blood samples to measure AHK-Cu concentrations were taken at baseline, 24 hours and at 7 days of wearing the patch. A sample of convenience of 10 subjects made up of both men and women aged 40-81 were selected to participate in one study.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CEF24-2C86-BB4D-BB6C-3F59BB1A2F00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A01ECE-5F59-774D-8B4E-70F39F461B4E}"/>
              </a:ext>
            </a:extLst>
          </p:cNvPr>
          <p:cNvCxnSpPr>
            <a:stCxn id="6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CAD4A94-E941-2C49-9E37-DFAE4DE4DC53}"/>
              </a:ext>
            </a:extLst>
          </p:cNvPr>
          <p:cNvSpPr/>
          <p:nvPr/>
        </p:nvSpPr>
        <p:spPr>
          <a:xfrm flipH="1">
            <a:off x="4655513" y="4430598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2BF40-43C8-634F-BB23-16E522648267}"/>
              </a:ext>
            </a:extLst>
          </p:cNvPr>
          <p:cNvCxnSpPr>
            <a:stCxn id="8" idx="1"/>
          </p:cNvCxnSpPr>
          <p:nvPr/>
        </p:nvCxnSpPr>
        <p:spPr>
          <a:xfrm>
            <a:off x="4701232" y="4560207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5BD445-9EDE-DF47-9868-4A1CCD7E1C6A}"/>
              </a:ext>
            </a:extLst>
          </p:cNvPr>
          <p:cNvSpPr txBox="1">
            <a:spLocks/>
          </p:cNvSpPr>
          <p:nvPr/>
        </p:nvSpPr>
        <p:spPr>
          <a:xfrm>
            <a:off x="4747271" y="2501103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One study revealed that there were trends towards increases in AHK-Cu in people that were not vegans or vegetarians.  This group typically lacks Alanine.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It will be recommended that for best results with X49™ people consume foods rich in alanine, or supplement where necessary.  Meat, poultry, fish, dairy, eggs, soy, beans.</a:t>
            </a:r>
          </a:p>
        </p:txBody>
      </p:sp>
    </p:spTree>
    <p:extLst>
      <p:ext uri="{BB962C8B-B14F-4D97-AF65-F5344CB8AC3E}">
        <p14:creationId xmlns:p14="http://schemas.microsoft.com/office/powerpoint/2010/main" val="305211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Studies Confirm AHK-Cu Production </a:t>
            </a:r>
          </a:p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by X49™</a:t>
            </a:r>
            <a:endParaRPr lang="en-US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Blood samples to measure AHK-Cu concentrations were taken at baseline, 24 hours and at 7 days of wearing the patch. A sample of convenience of 10 subjects made up of both men and women aged 40-81 were selected to participate in one study.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5E46E7-9E45-FA4D-BA04-B8796C0D7945}"/>
              </a:ext>
            </a:extLst>
          </p:cNvPr>
          <p:cNvSpPr txBox="1">
            <a:spLocks/>
          </p:cNvSpPr>
          <p:nvPr/>
        </p:nvSpPr>
        <p:spPr>
          <a:xfrm>
            <a:off x="4747271" y="2501103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One study revealed that there were trends towards increases in AHK-Cu in people that were not vegans or vegetarians.  This group typically lacks Alanine.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It will be recommended that for best results with X49™ people consume foods rich in alanine, or supplement where necessary.  Meat, poultry, fish, dairy, eggs, soy, beans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74D9DB-D0AF-B948-966B-4457B8A34CA0}"/>
              </a:ext>
            </a:extLst>
          </p:cNvPr>
          <p:cNvSpPr txBox="1">
            <a:spLocks/>
          </p:cNvSpPr>
          <p:nvPr/>
        </p:nvSpPr>
        <p:spPr>
          <a:xfrm>
            <a:off x="4747271" y="4773236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In a separate study statistical significance was reached showing that.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AHK-Cu metabolism increased in utilization, supporting bone health.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0760C5-F36A-FF49-9E67-16B82A2AC1C4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5E7D10-0F1E-3A48-8943-ABCBB14A3F6A}"/>
              </a:ext>
            </a:extLst>
          </p:cNvPr>
          <p:cNvCxnSpPr>
            <a:stCxn id="6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D3ABD3E-0356-2D48-B12A-B3F477BD9E68}"/>
              </a:ext>
            </a:extLst>
          </p:cNvPr>
          <p:cNvSpPr/>
          <p:nvPr/>
        </p:nvSpPr>
        <p:spPr>
          <a:xfrm flipH="1">
            <a:off x="4655513" y="4430598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2A8B36-880B-9944-B664-4B1FA019914F}"/>
              </a:ext>
            </a:extLst>
          </p:cNvPr>
          <p:cNvCxnSpPr>
            <a:stCxn id="8" idx="1"/>
          </p:cNvCxnSpPr>
          <p:nvPr/>
        </p:nvCxnSpPr>
        <p:spPr>
          <a:xfrm>
            <a:off x="4701232" y="4560207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77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691CC8C-C107-1741-B896-280F0AA9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220048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What benefits can I expect</a:t>
            </a:r>
            <a:br>
              <a:rPr lang="en-IE" sz="4800" dirty="0">
                <a:solidFill>
                  <a:schemeClr val="bg1"/>
                </a:solidFill>
                <a:latin typeface="Gotham Medium" pitchFamily="2" charset="0"/>
              </a:rPr>
            </a:b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from X49™?</a:t>
            </a:r>
          </a:p>
        </p:txBody>
      </p:sp>
    </p:spTree>
    <p:extLst>
      <p:ext uri="{BB962C8B-B14F-4D97-AF65-F5344CB8AC3E}">
        <p14:creationId xmlns:p14="http://schemas.microsoft.com/office/powerpoint/2010/main" val="719252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FAEDC-D029-D049-A573-AACD05D57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" r="3261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7AC69-BE98-3542-A11A-F92A06D63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57EA75-C4C9-AA41-AF0C-41103D41CA8F}"/>
              </a:ext>
            </a:extLst>
          </p:cNvPr>
          <p:cNvSpPr txBox="1">
            <a:spLocks/>
          </p:cNvSpPr>
          <p:nvPr/>
        </p:nvSpPr>
        <p:spPr>
          <a:xfrm>
            <a:off x="8753471" y="1203161"/>
            <a:ext cx="2917885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</a:t>
            </a:r>
            <a:r>
              <a:rPr lang="en-US" altLang="ko-KR" sz="40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Benefits</a:t>
            </a:r>
            <a:endParaRPr lang="en-US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BDC160-D07F-5C4B-8A0A-52FD3403383F}"/>
              </a:ext>
            </a:extLst>
          </p:cNvPr>
          <p:cNvSpPr/>
          <p:nvPr/>
        </p:nvSpPr>
        <p:spPr>
          <a:xfrm>
            <a:off x="8384885" y="2959885"/>
            <a:ext cx="348988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Gotham Book" pitchFamily="2" charset="0"/>
              </a:rPr>
              <a:t>Build muscle quickly and safely.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Gotham Book" pitchFamily="2" charset="0"/>
              </a:rPr>
              <a:t>Gain strength and recapture what was lost to time.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Gotham Book" pitchFamily="2" charset="0"/>
              </a:rPr>
              <a:t>Make stamina gains the first week of use.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bg1"/>
                </a:solidFill>
                <a:latin typeface="Gotham Book" pitchFamily="2" charset="0"/>
              </a:rPr>
              <a:t>Improve and protect overall cardiovascular health.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B618DE-E996-004A-8889-21C43EC1BC5E}"/>
              </a:ext>
            </a:extLst>
          </p:cNvPr>
          <p:cNvCxnSpPr>
            <a:cxnSpLocks/>
          </p:cNvCxnSpPr>
          <p:nvPr/>
        </p:nvCxnSpPr>
        <p:spPr>
          <a:xfrm>
            <a:off x="8879306" y="2718228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357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5C260-D554-6E4D-8300-24586749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6AABEC-678A-0045-893C-29FE8BC9D464}"/>
              </a:ext>
            </a:extLst>
          </p:cNvPr>
          <p:cNvSpPr txBox="1">
            <a:spLocks/>
          </p:cNvSpPr>
          <p:nvPr/>
        </p:nvSpPr>
        <p:spPr>
          <a:xfrm>
            <a:off x="8753471" y="1203161"/>
            <a:ext cx="2917885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</a:t>
            </a:r>
            <a:r>
              <a:rPr lang="en-US" altLang="ko-KR" sz="40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Benefits</a:t>
            </a:r>
            <a:endParaRPr lang="en-US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EE97B-7C89-AB49-A675-0BF92FF72BD3}"/>
              </a:ext>
            </a:extLst>
          </p:cNvPr>
          <p:cNvSpPr/>
          <p:nvPr/>
        </p:nvSpPr>
        <p:spPr>
          <a:xfrm>
            <a:off x="1269954" y="1494897"/>
            <a:ext cx="1886375" cy="68330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 algn="ctr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Exercise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D4BD93-8FAC-B945-ABB3-486250BC402B}"/>
              </a:ext>
            </a:extLst>
          </p:cNvPr>
          <p:cNvSpPr/>
          <p:nvPr/>
        </p:nvSpPr>
        <p:spPr>
          <a:xfrm>
            <a:off x="8753471" y="2959885"/>
            <a:ext cx="314758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marR="0" lvl="0" fontAlgn="auto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Results from a </a:t>
            </a:r>
          </a:p>
          <a:p>
            <a:pPr marL="57150" marR="0" lvl="0" fontAlgn="auto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20-person </a:t>
            </a:r>
            <a:r>
              <a:rPr lang="en-US" sz="2400">
                <a:solidFill>
                  <a:schemeClr val="bg1"/>
                </a:solidFill>
                <a:latin typeface="Gotham Book" pitchFamily="2" charset="0"/>
              </a:rPr>
              <a:t>clinical study.</a:t>
            </a:r>
            <a:endParaRPr lang="en-US" sz="2400" dirty="0">
              <a:solidFill>
                <a:schemeClr val="bg1"/>
              </a:solidFill>
              <a:latin typeface="Gotham Book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6F3561-5313-2246-B70D-6F1C356DC1F5}"/>
              </a:ext>
            </a:extLst>
          </p:cNvPr>
          <p:cNvCxnSpPr>
            <a:cxnSpLocks/>
          </p:cNvCxnSpPr>
          <p:nvPr/>
        </p:nvCxnSpPr>
        <p:spPr>
          <a:xfrm>
            <a:off x="8879306" y="2718228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EA963FC-A45A-474A-9202-8A86DFED8841}"/>
              </a:ext>
            </a:extLst>
          </p:cNvPr>
          <p:cNvSpPr/>
          <p:nvPr/>
        </p:nvSpPr>
        <p:spPr>
          <a:xfrm>
            <a:off x="3993053" y="1494897"/>
            <a:ext cx="4908644" cy="1044398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% improvement 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2 months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7E6B2-0505-A34B-859E-F92FD12091E4}"/>
              </a:ext>
            </a:extLst>
          </p:cNvPr>
          <p:cNvSpPr/>
          <p:nvPr/>
        </p:nvSpPr>
        <p:spPr>
          <a:xfrm>
            <a:off x="4112806" y="3124190"/>
            <a:ext cx="25788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70.59%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81.82%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47.06%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112.50%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74.49%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AE7FD3-62C0-994E-B7E0-6A4A9BD6B730}"/>
              </a:ext>
            </a:extLst>
          </p:cNvPr>
          <p:cNvSpPr/>
          <p:nvPr/>
        </p:nvSpPr>
        <p:spPr>
          <a:xfrm>
            <a:off x="1382431" y="3124190"/>
            <a:ext cx="23444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Sit-ups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Push-ups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Squats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Bicep Curl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Grip Strength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261644-E969-1642-A6E3-4F94D7DDFE9E}"/>
              </a:ext>
            </a:extLst>
          </p:cNvPr>
          <p:cNvSpPr/>
          <p:nvPr/>
        </p:nvSpPr>
        <p:spPr>
          <a:xfrm rot="16200000" flipH="1">
            <a:off x="4213867" y="-48136"/>
            <a:ext cx="45719" cy="5630479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44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186A7-4EA8-F548-AAAA-D0E1C02A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D1121-411C-DE46-B297-093F3640EC17}"/>
              </a:ext>
            </a:extLst>
          </p:cNvPr>
          <p:cNvSpPr txBox="1"/>
          <p:nvPr/>
        </p:nvSpPr>
        <p:spPr>
          <a:xfrm>
            <a:off x="3344811" y="2283162"/>
            <a:ext cx="446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otham Medium" pitchFamily="2" charset="0"/>
              </a:rPr>
              <a:t>Age:</a:t>
            </a:r>
            <a:r>
              <a:rPr lang="en-US" sz="1600" dirty="0">
                <a:latin typeface="Gotham Light" pitchFamily="2" charset="0"/>
              </a:rPr>
              <a:t> 		74</a:t>
            </a:r>
          </a:p>
          <a:p>
            <a:r>
              <a:rPr lang="en-US" sz="1600" dirty="0">
                <a:latin typeface="Gotham Medium" pitchFamily="2" charset="0"/>
              </a:rPr>
              <a:t>Gender: 		</a:t>
            </a:r>
            <a:r>
              <a:rPr lang="en-US" sz="1600" dirty="0">
                <a:latin typeface="Gotham Light" pitchFamily="2" charset="0"/>
              </a:rPr>
              <a:t>Male</a:t>
            </a:r>
          </a:p>
          <a:p>
            <a:r>
              <a:rPr lang="en-US" sz="1600" dirty="0">
                <a:latin typeface="Gotham Medium" pitchFamily="2" charset="0"/>
              </a:rPr>
              <a:t>Body Fat %: 	</a:t>
            </a:r>
            <a:r>
              <a:rPr lang="en-US" sz="1600" dirty="0">
                <a:latin typeface="Gotham Light" pitchFamily="2" charset="0"/>
              </a:rPr>
              <a:t>37.55%</a:t>
            </a:r>
            <a:endParaRPr lang="en-US" sz="1600" dirty="0">
              <a:latin typeface="Gotham Medium" pitchFamily="2" charset="0"/>
            </a:endParaRPr>
          </a:p>
          <a:p>
            <a:r>
              <a:rPr lang="en-US" sz="1600" dirty="0">
                <a:latin typeface="Gotham Medium" pitchFamily="2" charset="0"/>
              </a:rPr>
              <a:t>Fat Mass: 	</a:t>
            </a:r>
            <a:r>
              <a:rPr lang="en-US" sz="1600" dirty="0">
                <a:latin typeface="Gotham Light" pitchFamily="2" charset="0"/>
              </a:rPr>
              <a:t>66.6 </a:t>
            </a:r>
            <a:r>
              <a:rPr lang="en-US" sz="1600" dirty="0" err="1">
                <a:latin typeface="Gotham Light" pitchFamily="2" charset="0"/>
              </a:rPr>
              <a:t>lbs</a:t>
            </a:r>
            <a:r>
              <a:rPr lang="en-US" sz="1600" dirty="0">
                <a:latin typeface="Gotham Light" pitchFamily="2" charset="0"/>
              </a:rPr>
              <a:t> </a:t>
            </a:r>
          </a:p>
          <a:p>
            <a:r>
              <a:rPr lang="en-US" sz="1600" dirty="0">
                <a:latin typeface="Gotham Medium" pitchFamily="2" charset="0"/>
              </a:rPr>
              <a:t>Fat Free Mass: 	</a:t>
            </a:r>
            <a:r>
              <a:rPr lang="en-US" sz="1600" dirty="0">
                <a:latin typeface="Gotham Light" pitchFamily="2" charset="0"/>
              </a:rPr>
              <a:t>109.4lbs</a:t>
            </a:r>
          </a:p>
          <a:p>
            <a:r>
              <a:rPr lang="en-US" sz="1600" dirty="0">
                <a:latin typeface="Gotham Medium" pitchFamily="2" charset="0"/>
              </a:rPr>
              <a:t>Health Risk: 	</a:t>
            </a:r>
            <a:r>
              <a:rPr lang="en-US" sz="1600" dirty="0">
                <a:latin typeface="Gotham Light" pitchFamily="2" charset="0"/>
              </a:rPr>
              <a:t>53% higher than ideal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0ED7B-42D3-0D43-AA2E-AB89B3F390F3}"/>
              </a:ext>
            </a:extLst>
          </p:cNvPr>
          <p:cNvSpPr/>
          <p:nvPr/>
        </p:nvSpPr>
        <p:spPr>
          <a:xfrm>
            <a:off x="3344811" y="1759942"/>
            <a:ext cx="205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BEFORE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9B176-E00B-A648-A0D0-2974DEC215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 Body Scans</a:t>
            </a:r>
          </a:p>
        </p:txBody>
      </p:sp>
    </p:spTree>
    <p:extLst>
      <p:ext uri="{BB962C8B-B14F-4D97-AF65-F5344CB8AC3E}">
        <p14:creationId xmlns:p14="http://schemas.microsoft.com/office/powerpoint/2010/main" val="205061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186A7-4EA8-F548-AAAA-D0E1C02A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8DD6F-D1B3-0C47-9302-F992621EB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71"/>
          <a:stretch/>
        </p:blipFill>
        <p:spPr>
          <a:xfrm>
            <a:off x="745846" y="4602398"/>
            <a:ext cx="2047750" cy="173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D1121-411C-DE46-B297-093F3640EC17}"/>
              </a:ext>
            </a:extLst>
          </p:cNvPr>
          <p:cNvSpPr txBox="1"/>
          <p:nvPr/>
        </p:nvSpPr>
        <p:spPr>
          <a:xfrm>
            <a:off x="3344811" y="2283162"/>
            <a:ext cx="446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otham Medium" pitchFamily="2" charset="0"/>
              </a:rPr>
              <a:t>Age:</a:t>
            </a:r>
            <a:r>
              <a:rPr lang="en-US" sz="1600" dirty="0">
                <a:latin typeface="Gotham Light" pitchFamily="2" charset="0"/>
              </a:rPr>
              <a:t> 		74</a:t>
            </a:r>
          </a:p>
          <a:p>
            <a:r>
              <a:rPr lang="en-US" sz="1600" dirty="0">
                <a:latin typeface="Gotham Medium" pitchFamily="2" charset="0"/>
              </a:rPr>
              <a:t>Gender: 		</a:t>
            </a:r>
            <a:r>
              <a:rPr lang="en-US" sz="1600" dirty="0">
                <a:latin typeface="Gotham Light" pitchFamily="2" charset="0"/>
              </a:rPr>
              <a:t>Male</a:t>
            </a:r>
          </a:p>
          <a:p>
            <a:r>
              <a:rPr lang="en-US" sz="1600" dirty="0">
                <a:latin typeface="Gotham Medium" pitchFamily="2" charset="0"/>
              </a:rPr>
              <a:t>Body Fat %: 	</a:t>
            </a:r>
            <a:r>
              <a:rPr lang="en-US" sz="1600" dirty="0">
                <a:latin typeface="Gotham Light" pitchFamily="2" charset="0"/>
              </a:rPr>
              <a:t>37.55%</a:t>
            </a:r>
            <a:endParaRPr lang="en-US" sz="1600" dirty="0">
              <a:latin typeface="Gotham Medium" pitchFamily="2" charset="0"/>
            </a:endParaRPr>
          </a:p>
          <a:p>
            <a:r>
              <a:rPr lang="en-US" sz="1600" dirty="0">
                <a:latin typeface="Gotham Medium" pitchFamily="2" charset="0"/>
              </a:rPr>
              <a:t>Fat Mass: 	</a:t>
            </a:r>
            <a:r>
              <a:rPr lang="en-US" sz="1600" dirty="0">
                <a:latin typeface="Gotham Light" pitchFamily="2" charset="0"/>
              </a:rPr>
              <a:t>66.6 </a:t>
            </a:r>
            <a:r>
              <a:rPr lang="en-US" sz="1600" dirty="0" err="1">
                <a:latin typeface="Gotham Light" pitchFamily="2" charset="0"/>
              </a:rPr>
              <a:t>lbs</a:t>
            </a:r>
            <a:r>
              <a:rPr lang="en-US" sz="1600" dirty="0">
                <a:latin typeface="Gotham Light" pitchFamily="2" charset="0"/>
              </a:rPr>
              <a:t> </a:t>
            </a:r>
          </a:p>
          <a:p>
            <a:r>
              <a:rPr lang="en-US" sz="1600" dirty="0">
                <a:latin typeface="Gotham Medium" pitchFamily="2" charset="0"/>
              </a:rPr>
              <a:t>Fat Free Mass: 	</a:t>
            </a:r>
            <a:r>
              <a:rPr lang="en-US" sz="1600" dirty="0">
                <a:latin typeface="Gotham Light" pitchFamily="2" charset="0"/>
              </a:rPr>
              <a:t>109.4lbs</a:t>
            </a:r>
          </a:p>
          <a:p>
            <a:r>
              <a:rPr lang="en-US" sz="1600" dirty="0">
                <a:latin typeface="Gotham Medium" pitchFamily="2" charset="0"/>
              </a:rPr>
              <a:t>Health Risk: 	</a:t>
            </a:r>
            <a:r>
              <a:rPr lang="en-US" sz="1600" dirty="0">
                <a:latin typeface="Gotham Light" pitchFamily="2" charset="0"/>
              </a:rPr>
              <a:t>53% higher than ideal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9892B-1A5E-8740-BE1D-DB9F855BB642}"/>
              </a:ext>
            </a:extLst>
          </p:cNvPr>
          <p:cNvSpPr txBox="1"/>
          <p:nvPr/>
        </p:nvSpPr>
        <p:spPr>
          <a:xfrm>
            <a:off x="3344811" y="4766348"/>
            <a:ext cx="4461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otham Medium" pitchFamily="2" charset="0"/>
              </a:rPr>
              <a:t>Age:</a:t>
            </a:r>
            <a:r>
              <a:rPr lang="en-US" sz="1600" dirty="0">
                <a:latin typeface="Gotham Light" pitchFamily="2" charset="0"/>
              </a:rPr>
              <a:t> 		74</a:t>
            </a:r>
          </a:p>
          <a:p>
            <a:r>
              <a:rPr lang="en-US" sz="1600" dirty="0">
                <a:latin typeface="Gotham Medium" pitchFamily="2" charset="0"/>
              </a:rPr>
              <a:t>Gender: 	</a:t>
            </a:r>
            <a:r>
              <a:rPr lang="en-US" sz="1600" dirty="0">
                <a:latin typeface="Gotham Light" pitchFamily="2" charset="0"/>
              </a:rPr>
              <a:t>Male</a:t>
            </a:r>
          </a:p>
          <a:p>
            <a:r>
              <a:rPr lang="en-US" sz="1600" dirty="0">
                <a:latin typeface="Gotham Medium" pitchFamily="2" charset="0"/>
              </a:rPr>
              <a:t>Body Fat %: 	</a:t>
            </a:r>
            <a:r>
              <a:rPr lang="en-US" sz="1600" dirty="0">
                <a:latin typeface="Gotham Light" pitchFamily="2" charset="0"/>
              </a:rPr>
              <a:t>33.5%</a:t>
            </a:r>
            <a:endParaRPr lang="en-US" sz="1600" dirty="0">
              <a:latin typeface="Gotham Medium" pitchFamily="2" charset="0"/>
            </a:endParaRPr>
          </a:p>
          <a:p>
            <a:r>
              <a:rPr lang="en-US" sz="1600" dirty="0">
                <a:latin typeface="Gotham Medium" pitchFamily="2" charset="0"/>
              </a:rPr>
              <a:t>Fat Mass: 	</a:t>
            </a:r>
            <a:r>
              <a:rPr lang="en-US" sz="1600" dirty="0">
                <a:latin typeface="Gotham Light" pitchFamily="2" charset="0"/>
              </a:rPr>
              <a:t>59.4 </a:t>
            </a:r>
            <a:r>
              <a:rPr lang="en-US" sz="1600" dirty="0" err="1">
                <a:latin typeface="Gotham Light" pitchFamily="2" charset="0"/>
              </a:rPr>
              <a:t>lbs</a:t>
            </a:r>
            <a:r>
              <a:rPr lang="en-US" sz="1600" dirty="0">
                <a:latin typeface="Gotham Light" pitchFamily="2" charset="0"/>
              </a:rPr>
              <a:t> </a:t>
            </a:r>
          </a:p>
          <a:p>
            <a:r>
              <a:rPr lang="en-US" sz="1600" dirty="0">
                <a:latin typeface="Gotham Medium" pitchFamily="2" charset="0"/>
              </a:rPr>
              <a:t>Fat Free Mass: 	</a:t>
            </a:r>
            <a:r>
              <a:rPr lang="en-US" sz="1600" dirty="0">
                <a:latin typeface="Gotham Light" pitchFamily="2" charset="0"/>
              </a:rPr>
              <a:t>117.6 </a:t>
            </a:r>
            <a:r>
              <a:rPr lang="en-US" sz="1600" dirty="0" err="1">
                <a:latin typeface="Gotham Light" pitchFamily="2" charset="0"/>
              </a:rPr>
              <a:t>lbs</a:t>
            </a:r>
            <a:endParaRPr lang="en-US" sz="1600" dirty="0">
              <a:latin typeface="Gotham Light" pitchFamily="2" charset="0"/>
            </a:endParaRPr>
          </a:p>
          <a:p>
            <a:r>
              <a:rPr lang="en-US" sz="1600" dirty="0">
                <a:latin typeface="Gotham Medium" pitchFamily="2" charset="0"/>
              </a:rPr>
              <a:t>Health Risk: 	</a:t>
            </a:r>
            <a:r>
              <a:rPr lang="en-US" sz="1600" dirty="0">
                <a:latin typeface="Gotham Light" pitchFamily="2" charset="0"/>
              </a:rPr>
              <a:t>20% higher than ideal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0ED7B-42D3-0D43-AA2E-AB89B3F390F3}"/>
              </a:ext>
            </a:extLst>
          </p:cNvPr>
          <p:cNvSpPr/>
          <p:nvPr/>
        </p:nvSpPr>
        <p:spPr>
          <a:xfrm>
            <a:off x="3344811" y="1759942"/>
            <a:ext cx="205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BEFORE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279C5-00C2-504C-BFBF-CCC9687C258F}"/>
              </a:ext>
            </a:extLst>
          </p:cNvPr>
          <p:cNvSpPr/>
          <p:nvPr/>
        </p:nvSpPr>
        <p:spPr>
          <a:xfrm>
            <a:off x="3344811" y="4243128"/>
            <a:ext cx="1703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AFTER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9B176-E00B-A648-A0D0-2974DEC215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 Body Scans</a:t>
            </a:r>
          </a:p>
        </p:txBody>
      </p:sp>
    </p:spTree>
    <p:extLst>
      <p:ext uri="{BB962C8B-B14F-4D97-AF65-F5344CB8AC3E}">
        <p14:creationId xmlns:p14="http://schemas.microsoft.com/office/powerpoint/2010/main" val="92197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E85EC-BB0A-6945-ADC0-E600313E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33D10B-16A6-EF4F-B3D9-BDDD8223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C95832-1677-FF4F-9E4B-D9F2B6231D74}"/>
              </a:ext>
            </a:extLst>
          </p:cNvPr>
          <p:cNvSpPr txBox="1">
            <a:spLocks/>
          </p:cNvSpPr>
          <p:nvPr/>
        </p:nvSpPr>
        <p:spPr>
          <a:xfrm>
            <a:off x="8693311" y="1419730"/>
            <a:ext cx="3157792" cy="1366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</a:t>
            </a:r>
            <a:r>
              <a:rPr lang="en-US" altLang="ko-KR" sz="40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Benefits</a:t>
            </a:r>
            <a:endParaRPr lang="en-US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9414B-815C-0E49-97D2-ADC735A5E825}"/>
              </a:ext>
            </a:extLst>
          </p:cNvPr>
          <p:cNvSpPr/>
          <p:nvPr/>
        </p:nvSpPr>
        <p:spPr>
          <a:xfrm>
            <a:off x="8312693" y="3176459"/>
            <a:ext cx="355044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Gotham Book" pitchFamily="2" charset="0"/>
              </a:rPr>
              <a:t>Strengthen Bones for a rock-solid foundation.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Gotham Book" pitchFamily="2" charset="0"/>
              </a:rPr>
              <a:t>Recover more quickly, despite your age.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Gotham Book" pitchFamily="2" charset="0"/>
              </a:rPr>
              <a:t>Supports the health and function of the heart.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5F8371-8BD3-5745-9A8B-48D6BF170556}"/>
              </a:ext>
            </a:extLst>
          </p:cNvPr>
          <p:cNvCxnSpPr>
            <a:cxnSpLocks/>
          </p:cNvCxnSpPr>
          <p:nvPr/>
        </p:nvCxnSpPr>
        <p:spPr>
          <a:xfrm>
            <a:off x="8807115" y="2922768"/>
            <a:ext cx="2117557" cy="0"/>
          </a:xfrm>
          <a:prstGeom prst="line">
            <a:avLst/>
          </a:prstGeom>
          <a:ln>
            <a:solidFill>
              <a:schemeClr val="bg1">
                <a:alpha val="4001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45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84B275-FCAC-DE4E-8070-D853DA3444FE}"/>
              </a:ext>
            </a:extLst>
          </p:cNvPr>
          <p:cNvSpPr/>
          <p:nvPr/>
        </p:nvSpPr>
        <p:spPr>
          <a:xfrm>
            <a:off x="8486256" y="1271752"/>
            <a:ext cx="45719" cy="3940582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FFC946-8EFC-BC46-A1CE-B841B3011E64}"/>
              </a:ext>
            </a:extLst>
          </p:cNvPr>
          <p:cNvSpPr/>
          <p:nvPr/>
        </p:nvSpPr>
        <p:spPr>
          <a:xfrm>
            <a:off x="8531976" y="4412892"/>
            <a:ext cx="2890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7C1951"/>
                </a:solidFill>
                <a:latin typeface="Gotham Book" pitchFamily="2" charset="0"/>
              </a:rPr>
              <a:t>DIASTOLIC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971C12-B4F8-E844-89BD-131FC5380302}"/>
              </a:ext>
            </a:extLst>
          </p:cNvPr>
          <p:cNvSpPr/>
          <p:nvPr/>
        </p:nvSpPr>
        <p:spPr>
          <a:xfrm>
            <a:off x="9111195" y="1599618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7C1951"/>
                </a:solidFill>
                <a:latin typeface="Gotham Book" pitchFamily="2" charset="0"/>
              </a:rPr>
              <a:t>SYSTOLIC</a:t>
            </a:r>
            <a:endParaRPr lang="en-US" sz="2400" dirty="0">
              <a:solidFill>
                <a:srgbClr val="7C195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E36578-19D0-0E4D-B21A-4158628EFE96}"/>
              </a:ext>
            </a:extLst>
          </p:cNvPr>
          <p:cNvSpPr/>
          <p:nvPr/>
        </p:nvSpPr>
        <p:spPr>
          <a:xfrm>
            <a:off x="9418170" y="2308896"/>
            <a:ext cx="11176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110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AF4EA4-7842-D341-A87A-4BB27056A90E}"/>
              </a:ext>
            </a:extLst>
          </p:cNvPr>
          <p:cNvSpPr/>
          <p:nvPr/>
        </p:nvSpPr>
        <p:spPr>
          <a:xfrm>
            <a:off x="9474276" y="3338561"/>
            <a:ext cx="1005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70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E45922-74C1-494F-B491-A9B0BFCBA8F0}"/>
              </a:ext>
            </a:extLst>
          </p:cNvPr>
          <p:cNvCxnSpPr>
            <a:cxnSpLocks/>
          </p:cNvCxnSpPr>
          <p:nvPr/>
        </p:nvCxnSpPr>
        <p:spPr>
          <a:xfrm>
            <a:off x="9068927" y="3242043"/>
            <a:ext cx="1816100" cy="0"/>
          </a:xfrm>
          <a:prstGeom prst="line">
            <a:avLst/>
          </a:prstGeom>
          <a:ln w="31750"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5BD8DA4-064D-D341-A132-E48E6EA4CD4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 Benefits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826F14A-27D4-DF40-B6B5-26BE83E31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7916340" cy="4351338"/>
          </a:xfrm>
        </p:spPr>
        <p:txBody>
          <a:bodyPr>
            <a:normAutofit/>
          </a:bodyPr>
          <a:lstStyle/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Study results show reduction in blood pressure: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en-IE" sz="24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en-US" sz="2000" dirty="0">
                <a:solidFill>
                  <a:srgbClr val="7C1951"/>
                </a:solidFill>
                <a:latin typeface="Gotham Medium" pitchFamily="2" charset="0"/>
              </a:rPr>
              <a:t>X49™ only     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Decrease in systolic by 5.51% 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en-US" sz="2000" dirty="0">
                <a:solidFill>
                  <a:srgbClr val="7C1951"/>
                </a:solidFill>
                <a:latin typeface="Gotham Medium" pitchFamily="2" charset="0"/>
              </a:rPr>
              <a:t>X39® + X49™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Decrease in systolic by 7.75% 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Decrease in diastolic of 17.98%</a:t>
            </a:r>
          </a:p>
        </p:txBody>
      </p:sp>
    </p:spTree>
    <p:extLst>
      <p:ext uri="{BB962C8B-B14F-4D97-AF65-F5344CB8AC3E}">
        <p14:creationId xmlns:p14="http://schemas.microsoft.com/office/powerpoint/2010/main" val="28595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16D60D-9C5E-9849-A79A-252209381C3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Presentation </a:t>
            </a:r>
            <a:r>
              <a:rPr lang="en-US" sz="4800" i="1" dirty="0">
                <a:solidFill>
                  <a:srgbClr val="7C1951"/>
                </a:solidFill>
                <a:latin typeface="Gotham Light" pitchFamily="2" charset="0"/>
              </a:rPr>
              <a:t>Overview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62757F-AC07-DC49-BFE5-C9510A8C0490}"/>
              </a:ext>
            </a:extLst>
          </p:cNvPr>
          <p:cNvSpPr txBox="1">
            <a:spLocks/>
          </p:cNvSpPr>
          <p:nvPr/>
        </p:nvSpPr>
        <p:spPr>
          <a:xfrm>
            <a:off x="886775" y="2000031"/>
            <a:ext cx="10515600" cy="3707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Gotham Book" pitchFamily="2" charset="0"/>
              </a:rPr>
              <a:t>Product Benefits Overview.</a:t>
            </a:r>
          </a:p>
          <a:p>
            <a:pPr algn="l"/>
            <a:r>
              <a:rPr lang="en-US" dirty="0">
                <a:latin typeface="Gotham Book" pitchFamily="2" charset="0"/>
              </a:rPr>
              <a:t>Why is X49™ the perfect companion to X39®? </a:t>
            </a:r>
          </a:p>
          <a:p>
            <a:pPr algn="l"/>
            <a:r>
              <a:rPr lang="en-US" dirty="0">
                <a:latin typeface="Gotham Book" pitchFamily="2" charset="0"/>
              </a:rPr>
              <a:t>What benefits can I expect from X49™? </a:t>
            </a:r>
          </a:p>
          <a:p>
            <a:pPr algn="l"/>
            <a:r>
              <a:rPr lang="en-US" dirty="0">
                <a:latin typeface="Gotham Book" pitchFamily="2" charset="0"/>
              </a:rPr>
              <a:t>What benefits can I expect from using X39® and X49™ together? </a:t>
            </a:r>
          </a:p>
          <a:p>
            <a:pPr algn="l"/>
            <a:r>
              <a:rPr lang="en-US" dirty="0">
                <a:latin typeface="Gotham Book" pitchFamily="2" charset="0"/>
              </a:rPr>
              <a:t>Performance Bundle.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20BBEC-715B-AB4B-B1F4-4DBBA611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1359" y="2000031"/>
            <a:ext cx="339220" cy="33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DE8FB-080C-0240-B66E-CB00C934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359" y="2462452"/>
            <a:ext cx="339220" cy="339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2867C-1BAA-E849-ABB7-47274AC448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359" y="2925149"/>
            <a:ext cx="339220" cy="339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5180DD-0308-B44D-A63A-F5D5F0E01D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359" y="3387570"/>
            <a:ext cx="339220" cy="339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584ED-910F-2349-8E08-FEFEF83DC5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1359" y="3853548"/>
            <a:ext cx="339220" cy="3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17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3B213-89A5-CC44-A39D-F0E99405A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8" r="23010" b="1211"/>
          <a:stretch/>
        </p:blipFill>
        <p:spPr>
          <a:xfrm>
            <a:off x="0" y="0"/>
            <a:ext cx="8668512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6DB8A-1062-254F-9DA3-2BC4F124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190" y="72300"/>
            <a:ext cx="4333998" cy="6713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DDB007-5606-9A49-A7CB-DC01D366DEB5}"/>
              </a:ext>
            </a:extLst>
          </p:cNvPr>
          <p:cNvSpPr txBox="1">
            <a:spLocks/>
          </p:cNvSpPr>
          <p:nvPr/>
        </p:nvSpPr>
        <p:spPr>
          <a:xfrm>
            <a:off x="8823583" y="-156410"/>
            <a:ext cx="2917885" cy="21166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ko-KR" sz="36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More</a:t>
            </a:r>
          </a:p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</a:t>
            </a:r>
          </a:p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Benefits</a:t>
            </a:r>
            <a:endParaRPr lang="en-US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8C1065-16DC-8246-8E87-8A5194882F4C}"/>
              </a:ext>
            </a:extLst>
          </p:cNvPr>
          <p:cNvSpPr/>
          <p:nvPr/>
        </p:nvSpPr>
        <p:spPr>
          <a:xfrm>
            <a:off x="8478222" y="2199834"/>
            <a:ext cx="3283821" cy="4235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</a:rPr>
              <a:t>Supports the health and function of the brain.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</a:rPr>
              <a:t>X49™ is more highly focused on helping those who want to Increase their muscle and reduce body fat as well as seeing improvements to their strength and stamina.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</a:rPr>
              <a:t>X49™ will benefit the most those who have a consistent diet and exercise program, a healthy cardiovascular system and stay consistently hydrated.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10D74C-C937-7840-ACEF-092854400C86}"/>
              </a:ext>
            </a:extLst>
          </p:cNvPr>
          <p:cNvCxnSpPr/>
          <p:nvPr/>
        </p:nvCxnSpPr>
        <p:spPr>
          <a:xfrm>
            <a:off x="8927432" y="2044460"/>
            <a:ext cx="1708484" cy="0"/>
          </a:xfrm>
          <a:prstGeom prst="line">
            <a:avLst/>
          </a:prstGeom>
          <a:ln>
            <a:solidFill>
              <a:schemeClr val="bg1">
                <a:alpha val="3996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148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6D13590-4FE4-1D42-97AA-5D715D51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4165"/>
            <a:ext cx="10515600" cy="2200484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What benefits can I expect</a:t>
            </a:r>
            <a:br>
              <a:rPr lang="en-IE" sz="4800" dirty="0">
                <a:solidFill>
                  <a:schemeClr val="bg1"/>
                </a:solidFill>
                <a:latin typeface="Gotham Medium" pitchFamily="2" charset="0"/>
              </a:rPr>
            </a:b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from using X39® &amp; X49™ </a:t>
            </a:r>
            <a:br>
              <a:rPr lang="en-IE" sz="4800" dirty="0">
                <a:solidFill>
                  <a:schemeClr val="bg1"/>
                </a:solidFill>
                <a:latin typeface="Gotham Medium" pitchFamily="2" charset="0"/>
              </a:rPr>
            </a:b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together?</a:t>
            </a:r>
          </a:p>
        </p:txBody>
      </p:sp>
    </p:spTree>
    <p:extLst>
      <p:ext uri="{BB962C8B-B14F-4D97-AF65-F5344CB8AC3E}">
        <p14:creationId xmlns:p14="http://schemas.microsoft.com/office/powerpoint/2010/main" val="52578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FB3568-2ACC-2D41-9A31-D878C116CC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Benefits of using X39® + X49™ together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8FBFF-9F15-244D-AED9-9478FDA62122}"/>
              </a:ext>
            </a:extLst>
          </p:cNvPr>
          <p:cNvSpPr txBox="1">
            <a:spLocks/>
          </p:cNvSpPr>
          <p:nvPr/>
        </p:nvSpPr>
        <p:spPr>
          <a:xfrm>
            <a:off x="1155031" y="1773072"/>
            <a:ext cx="9192127" cy="3508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Gotham Book" pitchFamily="2" charset="0"/>
              </a:rPr>
              <a:t>Using both X39® and X49™ simultaneously will unlock their synergistic benefits.</a:t>
            </a:r>
            <a:br>
              <a:rPr lang="en-US" sz="2000" dirty="0">
                <a:latin typeface="Gotham Book" pitchFamily="2" charset="0"/>
              </a:rPr>
            </a:br>
            <a:endParaRPr lang="en-US" sz="2000" dirty="0">
              <a:latin typeface="Gotham Book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Gotham Book" pitchFamily="2" charset="0"/>
              </a:rPr>
              <a:t>X39® helps in stem cell enhancement while X49™ helps in reshaping the body and improving body composition.</a:t>
            </a:r>
          </a:p>
          <a:p>
            <a:pPr lvl="1"/>
            <a:endParaRPr lang="en-US" sz="2000" dirty="0">
              <a:latin typeface="Gotham Book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Gotham Book" pitchFamily="2" charset="0"/>
              </a:rPr>
              <a:t>Using them in tandem will improve the benefits of both products, improving overall health and ability exponentially.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F1A027-1B03-9247-BC0E-057487EF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359" y="1734449"/>
            <a:ext cx="504684" cy="504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439E5-425E-6243-8F26-1AC9342C69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359" y="2640914"/>
            <a:ext cx="504684" cy="50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92E260-A90A-B941-9A37-C6E282E4B6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359" y="3638523"/>
            <a:ext cx="504684" cy="5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0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852B08-5CFF-3C4F-AD1F-CF5293F75B1C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823712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IE" sz="4800" dirty="0">
                <a:solidFill>
                  <a:srgbClr val="8C0E56"/>
                </a:solidFill>
                <a:latin typeface="Gotham Medium" pitchFamily="2" charset="0"/>
              </a:rPr>
              <a:t>% Improvement X49™ vs. X39® + X49™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61B243-2829-F942-B2CD-27D8A17BC050}"/>
              </a:ext>
            </a:extLst>
          </p:cNvPr>
          <p:cNvSpPr/>
          <p:nvPr/>
        </p:nvSpPr>
        <p:spPr>
          <a:xfrm>
            <a:off x="491359" y="1988693"/>
            <a:ext cx="2344442" cy="804957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X49™ Only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295DF-58F3-7340-BC76-0D8B8DD65BCA}"/>
              </a:ext>
            </a:extLst>
          </p:cNvPr>
          <p:cNvSpPr/>
          <p:nvPr/>
        </p:nvSpPr>
        <p:spPr>
          <a:xfrm>
            <a:off x="6299154" y="1988879"/>
            <a:ext cx="2823384" cy="104439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X39® + X49™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6411A-5DE3-494C-A77D-9D3010C8937D}"/>
              </a:ext>
            </a:extLst>
          </p:cNvPr>
          <p:cNvSpPr/>
          <p:nvPr/>
        </p:nvSpPr>
        <p:spPr>
          <a:xfrm>
            <a:off x="4263488" y="2934547"/>
            <a:ext cx="257888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72.73%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22.63%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57.14%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4.04%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AA4D2-B854-7847-B680-C337298446EC}"/>
              </a:ext>
            </a:extLst>
          </p:cNvPr>
          <p:cNvSpPr/>
          <p:nvPr/>
        </p:nvSpPr>
        <p:spPr>
          <a:xfrm>
            <a:off x="477504" y="2907710"/>
            <a:ext cx="360684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Bike (calories burned)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Bike (top speed)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Bike (distance)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Pulse (decrease)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66B8E6-4153-AA46-94F3-AB13B6EA1E73}"/>
              </a:ext>
            </a:extLst>
          </p:cNvPr>
          <p:cNvSpPr/>
          <p:nvPr/>
        </p:nvSpPr>
        <p:spPr>
          <a:xfrm rot="16200000" flipH="1">
            <a:off x="5922040" y="-2710223"/>
            <a:ext cx="36000" cy="10750067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6A5852-A860-BB43-868C-B5C8B62B47D9}"/>
              </a:ext>
            </a:extLst>
          </p:cNvPr>
          <p:cNvSpPr/>
          <p:nvPr/>
        </p:nvSpPr>
        <p:spPr>
          <a:xfrm>
            <a:off x="10085138" y="2922437"/>
            <a:ext cx="157393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90.91%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27.54%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65.15%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5.38%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9A7CDA-034C-4741-9B2B-850020768600}"/>
              </a:ext>
            </a:extLst>
          </p:cNvPr>
          <p:cNvSpPr/>
          <p:nvPr/>
        </p:nvSpPr>
        <p:spPr>
          <a:xfrm>
            <a:off x="6299154" y="2895600"/>
            <a:ext cx="360684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Bike (calories burned)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Bike (top speed)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Bike (distance)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Pulse (decrease)</a:t>
            </a:r>
          </a:p>
        </p:txBody>
      </p:sp>
    </p:spTree>
    <p:extLst>
      <p:ext uri="{BB962C8B-B14F-4D97-AF65-F5344CB8AC3E}">
        <p14:creationId xmlns:p14="http://schemas.microsoft.com/office/powerpoint/2010/main" val="2722506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79C24C-3352-2147-BA6D-421DDAC25809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Body Changes!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54597E-CFA3-FA48-844F-9317D5C5675F}"/>
              </a:ext>
            </a:extLst>
          </p:cNvPr>
          <p:cNvSpPr txBox="1">
            <a:spLocks/>
          </p:cNvSpPr>
          <p:nvPr/>
        </p:nvSpPr>
        <p:spPr>
          <a:xfrm>
            <a:off x="491359" y="1905421"/>
            <a:ext cx="9192127" cy="254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en-I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What the data shows: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en-IE" sz="20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en-I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X39® and X49™ help to build bodies but differently.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en-I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Adding X49™ results in increased fat loss (11% points in 60 days).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en-I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X49™ makes the body leaner and stronger.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en-I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Using X39® and X49™ creates more change.</a:t>
            </a:r>
          </a:p>
        </p:txBody>
      </p:sp>
    </p:spTree>
    <p:extLst>
      <p:ext uri="{BB962C8B-B14F-4D97-AF65-F5344CB8AC3E}">
        <p14:creationId xmlns:p14="http://schemas.microsoft.com/office/powerpoint/2010/main" val="1134614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7997B79-32AA-9345-BB65-A43BECD1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788" y="1829919"/>
            <a:ext cx="6892582" cy="335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AB0348-51BE-8748-A3D5-8E038D29483E}"/>
              </a:ext>
            </a:extLst>
          </p:cNvPr>
          <p:cNvSpPr txBox="1"/>
          <p:nvPr/>
        </p:nvSpPr>
        <p:spPr>
          <a:xfrm>
            <a:off x="4959896" y="5179360"/>
            <a:ext cx="22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X39® behind the neck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5EA43-70E6-9B46-A31F-EDB4B148441F}"/>
              </a:ext>
            </a:extLst>
          </p:cNvPr>
          <p:cNvSpPr txBox="1"/>
          <p:nvPr/>
        </p:nvSpPr>
        <p:spPr>
          <a:xfrm>
            <a:off x="8248692" y="5150750"/>
            <a:ext cx="28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X49™ below the belly button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06518B-722A-3A43-A58E-39E71C291320}"/>
              </a:ext>
            </a:extLst>
          </p:cNvPr>
          <p:cNvSpPr/>
          <p:nvPr/>
        </p:nvSpPr>
        <p:spPr>
          <a:xfrm>
            <a:off x="8248692" y="2191044"/>
            <a:ext cx="2573112" cy="2573112"/>
          </a:xfrm>
          <a:prstGeom prst="ellipse">
            <a:avLst/>
          </a:prstGeom>
          <a:noFill/>
          <a:ln w="76200">
            <a:solidFill>
              <a:srgbClr val="7C1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928079-CB2F-9F4A-B1A7-EC796728A78D}"/>
              </a:ext>
            </a:extLst>
          </p:cNvPr>
          <p:cNvSpPr txBox="1">
            <a:spLocks/>
          </p:cNvSpPr>
          <p:nvPr/>
        </p:nvSpPr>
        <p:spPr>
          <a:xfrm>
            <a:off x="296552" y="1599313"/>
            <a:ext cx="3513448" cy="2730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X39® + X49™ Patch Placement</a:t>
            </a:r>
            <a:endParaRPr lang="en-US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705790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844914-B74B-A641-B27C-E705DEDA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1832621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Performance Bundle</a:t>
            </a:r>
          </a:p>
        </p:txBody>
      </p:sp>
    </p:spTree>
    <p:extLst>
      <p:ext uri="{BB962C8B-B14F-4D97-AF65-F5344CB8AC3E}">
        <p14:creationId xmlns:p14="http://schemas.microsoft.com/office/powerpoint/2010/main" val="1708540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16B3160-8260-3B4D-818D-CF0CBF904214}"/>
              </a:ext>
            </a:extLst>
          </p:cNvPr>
          <p:cNvSpPr/>
          <p:nvPr/>
        </p:nvSpPr>
        <p:spPr>
          <a:xfrm>
            <a:off x="4893837" y="2110837"/>
            <a:ext cx="3356242" cy="1863179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EDF3D5D-6073-3A48-8EFC-8C6F434AB415}"/>
              </a:ext>
            </a:extLst>
          </p:cNvPr>
          <p:cNvSpPr/>
          <p:nvPr/>
        </p:nvSpPr>
        <p:spPr>
          <a:xfrm>
            <a:off x="8493381" y="2110837"/>
            <a:ext cx="3266101" cy="1863178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9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647027F-21DA-F54D-BFDD-1DAD563C4987}"/>
              </a:ext>
            </a:extLst>
          </p:cNvPr>
          <p:cNvSpPr/>
          <p:nvPr/>
        </p:nvSpPr>
        <p:spPr>
          <a:xfrm>
            <a:off x="8506675" y="4145859"/>
            <a:ext cx="3252807" cy="1349483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CBE9EB5-A6FC-EF4D-A2E0-C4757B73E0DA}"/>
              </a:ext>
            </a:extLst>
          </p:cNvPr>
          <p:cNvSpPr/>
          <p:nvPr/>
        </p:nvSpPr>
        <p:spPr>
          <a:xfrm>
            <a:off x="4978466" y="4145859"/>
            <a:ext cx="3356242" cy="1349483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B52AC-83E2-9C44-AE92-4B96EF049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83" y="2255712"/>
            <a:ext cx="3849039" cy="3239630"/>
          </a:xfrm>
        </p:spPr>
        <p:txBody>
          <a:bodyPr>
            <a:normAutofit/>
          </a:bodyPr>
          <a:lstStyle/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otham Book" pitchFamily="2" charset="0"/>
              </a:rPr>
              <a:t>The Performance Bundle is the best way to experience X39® and X49™ together.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otham Book" pitchFamily="2" charset="0"/>
              </a:rPr>
              <a:t>Includes 30 of both X39® and X49™ patches.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7C1951"/>
                </a:solidFill>
                <a:latin typeface="Gotham Book" pitchFamily="2" charset="0"/>
              </a:rPr>
              <a:t>Save</a:t>
            </a:r>
            <a:r>
              <a:rPr lang="en-US" sz="2000" dirty="0">
                <a:latin typeface="Gotham Book" pitchFamily="2" charset="0"/>
              </a:rPr>
              <a:t> </a:t>
            </a:r>
            <a:r>
              <a:rPr lang="en-US" sz="2000" b="1" dirty="0">
                <a:solidFill>
                  <a:srgbClr val="7C1951"/>
                </a:solidFill>
                <a:latin typeface="Gotham Book" pitchFamily="2" charset="0"/>
              </a:rPr>
              <a:t>$20 </a:t>
            </a:r>
            <a:r>
              <a:rPr lang="en-US" sz="2000" dirty="0">
                <a:latin typeface="Gotham Book" pitchFamily="2" charset="0"/>
              </a:rPr>
              <a:t>with a discounted bundle price.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7C1951"/>
                </a:solidFill>
                <a:latin typeface="Gotham Book" pitchFamily="2" charset="0"/>
              </a:rPr>
              <a:t>Save a further $10</a:t>
            </a:r>
            <a:r>
              <a:rPr lang="en-US" sz="2000" dirty="0">
                <a:latin typeface="Gotham Book" pitchFamily="2" charset="0"/>
              </a:rPr>
              <a:t> with a Monthly Subscription Order.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541F9A-DD75-8242-9742-D265B963E773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Get the benefits of both with the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99FC0F-75B8-AA4D-90C8-4C4B265B495A}"/>
              </a:ext>
            </a:extLst>
          </p:cNvPr>
          <p:cNvSpPr txBox="1">
            <a:spLocks/>
          </p:cNvSpPr>
          <p:nvPr/>
        </p:nvSpPr>
        <p:spPr>
          <a:xfrm>
            <a:off x="532923" y="1271752"/>
            <a:ext cx="5563078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i="1" dirty="0">
                <a:solidFill>
                  <a:srgbClr val="7C1951"/>
                </a:solidFill>
                <a:latin typeface="Gotham Light" pitchFamily="2" charset="0"/>
              </a:rPr>
              <a:t>Performance Bundle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CF01D-988E-2346-8E4E-AEA8B19DCA94}"/>
              </a:ext>
            </a:extLst>
          </p:cNvPr>
          <p:cNvSpPr/>
          <p:nvPr/>
        </p:nvSpPr>
        <p:spPr>
          <a:xfrm>
            <a:off x="5084190" y="2346618"/>
            <a:ext cx="2344442" cy="353923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Regular Purchase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53567-674D-824B-A1FC-3A3D6D56E9C8}"/>
              </a:ext>
            </a:extLst>
          </p:cNvPr>
          <p:cNvSpPr/>
          <p:nvPr/>
        </p:nvSpPr>
        <p:spPr>
          <a:xfrm>
            <a:off x="6883685" y="2829700"/>
            <a:ext cx="147757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$99.95 | 77BV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$99.95 | 77BV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$199.90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204146-DDDD-F24D-B55B-C50AEBD1144B}"/>
              </a:ext>
            </a:extLst>
          </p:cNvPr>
          <p:cNvSpPr/>
          <p:nvPr/>
        </p:nvSpPr>
        <p:spPr>
          <a:xfrm>
            <a:off x="5084190" y="2817730"/>
            <a:ext cx="234444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One X39® Sleeve: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One X49™ Sleeve: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CE2C6A-C5A1-5E46-818C-227305C0E9A0}"/>
              </a:ext>
            </a:extLst>
          </p:cNvPr>
          <p:cNvSpPr/>
          <p:nvPr/>
        </p:nvSpPr>
        <p:spPr>
          <a:xfrm>
            <a:off x="8586969" y="2292842"/>
            <a:ext cx="2681332" cy="609599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Performance Bundle</a:t>
            </a:r>
            <a:b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</a:br>
            <a:r>
              <a:rPr lang="en-IE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(Discounted Pricing)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EEF367-948D-C84F-899F-1BC05EFCFD66}"/>
              </a:ext>
            </a:extLst>
          </p:cNvPr>
          <p:cNvSpPr/>
          <p:nvPr/>
        </p:nvSpPr>
        <p:spPr>
          <a:xfrm>
            <a:off x="8586969" y="2903422"/>
            <a:ext cx="3172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One Performance Bundle: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11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TOTAL:                 </a:t>
            </a: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$179.95 | 156BV+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F3DF04-8CAF-6F48-927F-BF4F11D654C6}"/>
              </a:ext>
            </a:extLst>
          </p:cNvPr>
          <p:cNvSpPr/>
          <p:nvPr/>
        </p:nvSpPr>
        <p:spPr>
          <a:xfrm>
            <a:off x="5084190" y="4296399"/>
            <a:ext cx="2861452" cy="609599"/>
          </a:xfrm>
          <a:prstGeom prst="rect">
            <a:avLst/>
          </a:prstGeom>
        </p:spPr>
        <p:txBody>
          <a:bodyPr wrap="square" anchor="t">
            <a:normAutofit fontScale="92500" lnSpcReduction="100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Performance Bundle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(Regular Order)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FF684E-1A96-F64C-8C70-0C09AE665EA3}"/>
              </a:ext>
            </a:extLst>
          </p:cNvPr>
          <p:cNvSpPr/>
          <p:nvPr/>
        </p:nvSpPr>
        <p:spPr>
          <a:xfrm>
            <a:off x="8586969" y="4242862"/>
            <a:ext cx="3013840" cy="815169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Performance Bundle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(Monthly Subscription Order)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CBA2B6-4968-7C42-B65F-BB5C870BCC1C}"/>
              </a:ext>
            </a:extLst>
          </p:cNvPr>
          <p:cNvSpPr/>
          <p:nvPr/>
        </p:nvSpPr>
        <p:spPr>
          <a:xfrm>
            <a:off x="6570625" y="5035104"/>
            <a:ext cx="1783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$179.95 | 156BV+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3B4C8-08B6-D249-B30C-C2EA60A3AFBB}"/>
              </a:ext>
            </a:extLst>
          </p:cNvPr>
          <p:cNvSpPr/>
          <p:nvPr/>
        </p:nvSpPr>
        <p:spPr>
          <a:xfrm>
            <a:off x="5130014" y="5035104"/>
            <a:ext cx="1262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4EEAFC-F084-D644-9140-FB8F2B5609F1}"/>
              </a:ext>
            </a:extLst>
          </p:cNvPr>
          <p:cNvSpPr/>
          <p:nvPr/>
        </p:nvSpPr>
        <p:spPr>
          <a:xfrm>
            <a:off x="10027579" y="4984943"/>
            <a:ext cx="1731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$169.95 | 156BV+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B2477E-6F5C-9345-BB53-E4D483A071E4}"/>
              </a:ext>
            </a:extLst>
          </p:cNvPr>
          <p:cNvSpPr/>
          <p:nvPr/>
        </p:nvSpPr>
        <p:spPr>
          <a:xfrm>
            <a:off x="8586969" y="4984943"/>
            <a:ext cx="1262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1BCCF6-AACD-4524-96EE-3166F5A1702D}"/>
              </a:ext>
            </a:extLst>
          </p:cNvPr>
          <p:cNvSpPr/>
          <p:nvPr/>
        </p:nvSpPr>
        <p:spPr>
          <a:xfrm>
            <a:off x="212906" y="5500290"/>
            <a:ext cx="4871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200" dirty="0">
                <a:solidFill>
                  <a:srgbClr val="7C1951"/>
                </a:solidFill>
                <a:latin typeface="Gotham Book" pitchFamily="2" charset="0"/>
              </a:rPr>
              <a:t>+Pricing until April 28, 2022 only, thereafter pricing to change to $179.95 | 140BV (Wholesale) and $169.95 | 140BV (Monthly Subscription Order)</a:t>
            </a:r>
          </a:p>
        </p:txBody>
      </p:sp>
    </p:spTree>
    <p:extLst>
      <p:ext uri="{BB962C8B-B14F-4D97-AF65-F5344CB8AC3E}">
        <p14:creationId xmlns:p14="http://schemas.microsoft.com/office/powerpoint/2010/main" val="73732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9E2B3A-1750-6D4A-8F96-D9D88FBA2C13}"/>
              </a:ext>
            </a:extLst>
          </p:cNvPr>
          <p:cNvSpPr/>
          <p:nvPr/>
        </p:nvSpPr>
        <p:spPr>
          <a:xfrm>
            <a:off x="1" y="0"/>
            <a:ext cx="11093116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47B0F-73D0-3145-A7DA-3EE8412BD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16E5D3-0DB1-2547-BB42-80D96A6B9403}"/>
              </a:ext>
            </a:extLst>
          </p:cNvPr>
          <p:cNvSpPr txBox="1">
            <a:spLocks/>
          </p:cNvSpPr>
          <p:nvPr/>
        </p:nvSpPr>
        <p:spPr>
          <a:xfrm>
            <a:off x="8633155" y="2658984"/>
            <a:ext cx="3268656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X39® + X49™ </a:t>
            </a:r>
            <a:r>
              <a:rPr lang="en-US" altLang="ko-KR" sz="40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Performance Bundle</a:t>
            </a:r>
            <a:endParaRPr lang="en-US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8FB2D0-C1FD-7346-9208-C57D54A5EC2D}"/>
              </a:ext>
            </a:extLst>
          </p:cNvPr>
          <p:cNvCxnSpPr>
            <a:cxnSpLocks/>
          </p:cNvCxnSpPr>
          <p:nvPr/>
        </p:nvCxnSpPr>
        <p:spPr>
          <a:xfrm>
            <a:off x="8758990" y="4174051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6F67743-B6F1-FE49-B245-349EB1FB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38" y="962526"/>
            <a:ext cx="5183161" cy="518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40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B7AB-1C95-8D43-8AEF-86B11F74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974595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Gotham Medium" pitchFamily="2" charset="0"/>
              </a:rPr>
              <a:t>Product Benefits Overview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CC070560-A89D-8640-8CE4-48BBC3C26715}"/>
              </a:ext>
            </a:extLst>
          </p:cNvPr>
          <p:cNvSpPr txBox="1">
            <a:spLocks/>
          </p:cNvSpPr>
          <p:nvPr/>
        </p:nvSpPr>
        <p:spPr>
          <a:xfrm>
            <a:off x="1513490" y="2807138"/>
            <a:ext cx="9144000" cy="65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Gotham Medium" pitchFamily="2" charset="0"/>
              </a:rPr>
              <a:t>X39® + X49™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EC4B3-58E9-2147-B321-464BD0E8CC82}"/>
              </a:ext>
            </a:extLst>
          </p:cNvPr>
          <p:cNvSpPr txBox="1"/>
          <p:nvPr/>
        </p:nvSpPr>
        <p:spPr>
          <a:xfrm>
            <a:off x="2581552" y="4102353"/>
            <a:ext cx="7028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X49™ is most powerful when used with X39®, so let’s first do a quick overview of the benefits of each product. </a:t>
            </a:r>
          </a:p>
        </p:txBody>
      </p:sp>
    </p:spTree>
    <p:extLst>
      <p:ext uri="{BB962C8B-B14F-4D97-AF65-F5344CB8AC3E}">
        <p14:creationId xmlns:p14="http://schemas.microsoft.com/office/powerpoint/2010/main" val="34105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0A3CB-3353-854B-8630-D484C6789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4"/>
            <a:ext cx="7176796" cy="373872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latin typeface="Gotham Book" pitchFamily="2" charset="0"/>
              </a:rPr>
              <a:t>The main benefit of </a:t>
            </a:r>
            <a:r>
              <a:rPr lang="en-US" sz="2200" dirty="0">
                <a:solidFill>
                  <a:srgbClr val="0070C0"/>
                </a:solidFill>
                <a:latin typeface="Gotham Book" pitchFamily="2" charset="0"/>
              </a:rPr>
              <a:t>X39® </a:t>
            </a:r>
            <a:r>
              <a:rPr lang="en-US" sz="2200" dirty="0">
                <a:latin typeface="Gotham Book" pitchFamily="2" charset="0"/>
              </a:rPr>
              <a:t>is</a:t>
            </a:r>
            <a:r>
              <a:rPr lang="en-US" sz="2200" dirty="0">
                <a:solidFill>
                  <a:srgbClr val="0070C0"/>
                </a:solidFill>
                <a:latin typeface="Gotham Book" pitchFamily="2" charset="0"/>
              </a:rPr>
              <a:t> stem cell activation </a:t>
            </a:r>
            <a:r>
              <a:rPr lang="en-US" sz="2200" dirty="0">
                <a:latin typeface="Gotham Book" pitchFamily="2" charset="0"/>
              </a:rPr>
              <a:t>and enhancement, leading cells to behave as younger, healthier cells. This leads to:</a:t>
            </a:r>
          </a:p>
          <a:p>
            <a:pPr marL="0" indent="0">
              <a:buNone/>
            </a:pPr>
            <a:endParaRPr lang="en-US" sz="2000" dirty="0">
              <a:latin typeface="Gotham Book" pitchFamily="2" charset="0"/>
            </a:endParaRP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otham Book" pitchFamily="2" charset="0"/>
              </a:rPr>
              <a:t>Increased energy and better sleep.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otham Book" pitchFamily="2" charset="0"/>
              </a:rPr>
              <a:t>Supports the immune system.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otham Book" pitchFamily="2" charset="0"/>
              </a:rPr>
              <a:t>Relief of minor aches and pains.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otham Book" pitchFamily="2" charset="0"/>
              </a:rPr>
              <a:t>Improved Cognition.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otham Book" pitchFamily="2" charset="0"/>
              </a:rPr>
              <a:t>Improved skin quality, reducing the appearance of lines and wrinkles.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otham Book" pitchFamily="2" charset="0"/>
              </a:rPr>
              <a:t>Supports natural wound healing process.</a:t>
            </a:r>
          </a:p>
          <a:p>
            <a:pPr lvl="1"/>
            <a:endParaRPr lang="en-US" dirty="0">
              <a:latin typeface="Gotham Medium" pitchFamily="2" charset="0"/>
            </a:endParaRPr>
          </a:p>
          <a:p>
            <a:pPr lvl="1"/>
            <a:endParaRPr lang="en-US" dirty="0">
              <a:latin typeface="Gotham Medium" pitchFamily="2" charset="0"/>
            </a:endParaRPr>
          </a:p>
          <a:p>
            <a:pPr lvl="1"/>
            <a:endParaRPr lang="en-US" dirty="0">
              <a:latin typeface="Gotham Medium" pitchFamily="2" charset="0"/>
            </a:endParaRPr>
          </a:p>
          <a:p>
            <a:pPr marL="0" indent="0">
              <a:buNone/>
            </a:pPr>
            <a:endParaRPr lang="en-US" dirty="0">
              <a:latin typeface="Gotham Medium" pitchFamily="2" charset="0"/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8EC4207-6485-4EA2-BDB2-25FC9EC0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55" y="1960562"/>
            <a:ext cx="4351338" cy="4351338"/>
          </a:xfrm>
          <a:prstGeom prst="rect">
            <a:avLst/>
          </a:prstGeom>
          <a:ln>
            <a:noFill/>
          </a:ln>
          <a:effectLst>
            <a:outerShdw blurRad="482148" dist="139700" dir="2700000" sx="101000" sy="101000" algn="tl" rotWithShape="0">
              <a:srgbClr val="333333">
                <a:alpha val="12562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9746B0-FE75-934A-B45E-DD3128E3299E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X39® </a:t>
            </a:r>
            <a:r>
              <a:rPr lang="en-US" sz="4800" i="1" dirty="0">
                <a:solidFill>
                  <a:srgbClr val="7C1951"/>
                </a:solidFill>
                <a:latin typeface="Gotham Light" pitchFamily="2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578473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CC2E0-13CD-4E40-8BC3-4AC42569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6421016" cy="352282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latin typeface="Gotham Book" pitchFamily="2" charset="0"/>
              </a:rPr>
              <a:t>The main benefit of </a:t>
            </a:r>
            <a:r>
              <a:rPr lang="en-US" sz="2200" dirty="0">
                <a:solidFill>
                  <a:srgbClr val="8D1D59"/>
                </a:solidFill>
                <a:latin typeface="Gotham Book" pitchFamily="2" charset="0"/>
              </a:rPr>
              <a:t>X49™</a:t>
            </a:r>
            <a:r>
              <a:rPr lang="en-US" sz="2200" dirty="0">
                <a:solidFill>
                  <a:srgbClr val="0070C0"/>
                </a:solidFill>
                <a:latin typeface="Gotham Book" pitchFamily="2" charset="0"/>
              </a:rPr>
              <a:t> </a:t>
            </a:r>
            <a:r>
              <a:rPr lang="en-US" sz="2200" dirty="0">
                <a:latin typeface="Gotham Book" pitchFamily="2" charset="0"/>
              </a:rPr>
              <a:t>is promoting an increase in performance in </a:t>
            </a:r>
            <a:r>
              <a:rPr lang="en-US" sz="2200" dirty="0">
                <a:solidFill>
                  <a:srgbClr val="8D1D59"/>
                </a:solidFill>
                <a:latin typeface="Gotham Book" pitchFamily="2" charset="0"/>
              </a:rPr>
              <a:t>strength and stamina</a:t>
            </a:r>
            <a:r>
              <a:rPr lang="en-US" sz="2200" dirty="0">
                <a:latin typeface="Gotham Book" pitchFamily="2" charset="0"/>
              </a:rPr>
              <a:t>. More specifically, it supports:</a:t>
            </a:r>
          </a:p>
          <a:p>
            <a:pPr marL="0" indent="0">
              <a:buNone/>
            </a:pPr>
            <a:endParaRPr lang="en-US" sz="2000" dirty="0">
              <a:latin typeface="Gotham Book" pitchFamily="2" charset="0"/>
            </a:endParaRP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100" dirty="0">
                <a:latin typeface="Gotham Book" pitchFamily="2" charset="0"/>
              </a:rPr>
              <a:t>A healthy cardiovascular system.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100" dirty="0">
                <a:latin typeface="Gotham Book" pitchFamily="2" charset="0"/>
              </a:rPr>
              <a:t>Healthy cognitive function.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100" dirty="0">
                <a:latin typeface="Gotham Book" pitchFamily="2" charset="0"/>
              </a:rPr>
              <a:t>Muscle Recovery.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100" dirty="0">
                <a:latin typeface="Gotham Book" pitchFamily="2" charset="0"/>
              </a:rPr>
              <a:t>Fat loss when used in tandem with a healthy diet and exercise program.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en-US" sz="2100" dirty="0">
                <a:latin typeface="Gotham Book" pitchFamily="2" charset="0"/>
              </a:rPr>
              <a:t>Bone health.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33B003-8701-A74F-8110-934313411CE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 </a:t>
            </a:r>
            <a:r>
              <a:rPr lang="en-US" sz="4800" i="1" dirty="0">
                <a:solidFill>
                  <a:srgbClr val="7C1951"/>
                </a:solidFill>
                <a:latin typeface="Gotham Light" pitchFamily="2" charset="0"/>
              </a:rPr>
              <a:t>Benefits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B45558F-8217-F84C-BD2F-B9B01DFC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0" y="1947226"/>
            <a:ext cx="4336143" cy="3413990"/>
          </a:xfrm>
          <a:prstGeom prst="rect">
            <a:avLst/>
          </a:prstGeom>
          <a:ln>
            <a:noFill/>
          </a:ln>
          <a:effectLst>
            <a:outerShdw blurRad="482134" dist="139700" dir="2700000" sx="101000" sy="101000" algn="tl" rotWithShape="0">
              <a:srgbClr val="333333">
                <a:alpha val="1314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50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B731F-187B-D749-BA2C-E7B54555F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4"/>
            <a:ext cx="10515600" cy="2683959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Why is X49™</a:t>
            </a:r>
            <a:br>
              <a:rPr lang="en-IE" sz="4800" dirty="0">
                <a:solidFill>
                  <a:schemeClr val="bg1"/>
                </a:solidFill>
                <a:latin typeface="Gotham Medium" pitchFamily="2" charset="0"/>
              </a:rPr>
            </a:b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the perfect companion </a:t>
            </a:r>
            <a:br>
              <a:rPr lang="en-IE" sz="4800" dirty="0">
                <a:solidFill>
                  <a:schemeClr val="bg1"/>
                </a:solidFill>
                <a:latin typeface="Gotham Medium" pitchFamily="2" charset="0"/>
              </a:rPr>
            </a:b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to X39®?</a:t>
            </a:r>
          </a:p>
        </p:txBody>
      </p:sp>
    </p:spTree>
    <p:extLst>
      <p:ext uri="{BB962C8B-B14F-4D97-AF65-F5344CB8AC3E}">
        <p14:creationId xmlns:p14="http://schemas.microsoft.com/office/powerpoint/2010/main" val="385753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415692-5CFF-DF4E-8445-61DD9A5A195F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How is X49™ </a:t>
            </a:r>
            <a:r>
              <a:rPr lang="en-US" sz="4800" i="1" dirty="0">
                <a:solidFill>
                  <a:srgbClr val="7C1951"/>
                </a:solidFill>
                <a:latin typeface="Gotham Light" pitchFamily="2" charset="0"/>
              </a:rPr>
              <a:t>different than X39®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74E23-48BD-5F44-A33A-9AD6A52E6C0F}"/>
              </a:ext>
            </a:extLst>
          </p:cNvPr>
          <p:cNvSpPr txBox="1">
            <a:spLocks/>
          </p:cNvSpPr>
          <p:nvPr/>
        </p:nvSpPr>
        <p:spPr>
          <a:xfrm>
            <a:off x="533399" y="5707117"/>
            <a:ext cx="8505496" cy="785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r>
              <a:rPr lang="en-IE" sz="2000" dirty="0">
                <a:latin typeface="Gotham Book" pitchFamily="2" charset="0"/>
              </a:rPr>
              <a:t>AHK-Cu is the daughter peptide to GHK-Cu and offers a number of unique benefits when it comes to stem cells and health.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66A3D-FB2A-EA41-AE0D-B1D7F590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10134" y="3206288"/>
            <a:ext cx="1384300" cy="180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A5FB4-C4A5-B949-9C29-B5D3A9E85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64255" y="3095284"/>
            <a:ext cx="2476500" cy="1739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68ABF9-F07F-554D-AFA6-511CD1465EDB}"/>
              </a:ext>
            </a:extLst>
          </p:cNvPr>
          <p:cNvSpPr/>
          <p:nvPr/>
        </p:nvSpPr>
        <p:spPr>
          <a:xfrm>
            <a:off x="491359" y="2226793"/>
            <a:ext cx="476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latin typeface="Gotham Book" pitchFamily="2" charset="0"/>
              </a:rPr>
              <a:t>X39® elevates </a:t>
            </a:r>
            <a:r>
              <a:rPr lang="en-IE" sz="2800" dirty="0">
                <a:latin typeface="Gotham Medium" pitchFamily="2" charset="0"/>
              </a:rPr>
              <a:t>GHK-Cu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B09355-D0E3-3D44-8E84-6FBA16E41E30}"/>
              </a:ext>
            </a:extLst>
          </p:cNvPr>
          <p:cNvSpPr/>
          <p:nvPr/>
        </p:nvSpPr>
        <p:spPr>
          <a:xfrm>
            <a:off x="5394435" y="2226793"/>
            <a:ext cx="476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latin typeface="Gotham Book" pitchFamily="2" charset="0"/>
              </a:rPr>
              <a:t>X49™ elevates </a:t>
            </a:r>
            <a:r>
              <a:rPr lang="en-IE" sz="2800" dirty="0">
                <a:latin typeface="Gotham Medium" pitchFamily="2" charset="0"/>
              </a:rPr>
              <a:t>AHK-Cu</a:t>
            </a:r>
          </a:p>
        </p:txBody>
      </p:sp>
    </p:spTree>
    <p:extLst>
      <p:ext uri="{BB962C8B-B14F-4D97-AF65-F5344CB8AC3E}">
        <p14:creationId xmlns:p14="http://schemas.microsoft.com/office/powerpoint/2010/main" val="140492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047B0B-B722-A040-A86A-C1C29D2A365F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 </a:t>
            </a:r>
            <a:r>
              <a:rPr lang="en-US" sz="4800" i="1" dirty="0">
                <a:solidFill>
                  <a:srgbClr val="7C1951"/>
                </a:solidFill>
                <a:latin typeface="Gotham Light" pitchFamily="2" charset="0"/>
              </a:rPr>
              <a:t>and AHK-Cu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0D7EBE-73C8-7243-BC69-01E5C90BC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572656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en-IE" sz="2000" dirty="0">
                <a:latin typeface="Gotham Book" pitchFamily="2" charset="0"/>
              </a:rPr>
              <a:t>Like X39®, AHK-Cu is a copper peptide and is found in the blood of most mammals.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en-IE" sz="2000" dirty="0">
              <a:latin typeface="Gotham Book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en-IE" sz="2000" dirty="0">
                <a:latin typeface="Gotham Book" pitchFamily="2" charset="0"/>
              </a:rPr>
              <a:t>AHK-Cu has been found to be involved in the health of the vascular endothelial cells (lining of blood vessels).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2F536-6F72-BB4C-9A3B-764D4EC4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3638" y="1773072"/>
            <a:ext cx="4323321" cy="3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20F15F-CF31-FF49-AB3C-B903D85DAB82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 </a:t>
            </a:r>
            <a:r>
              <a:rPr lang="en-US" sz="4800" i="1" dirty="0">
                <a:solidFill>
                  <a:srgbClr val="7C1951"/>
                </a:solidFill>
                <a:latin typeface="Gotham Light" pitchFamily="2" charset="0"/>
              </a:rPr>
              <a:t>and AHK-Cu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F6551B-868E-9E4A-97D2-E38C80EFB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572656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en-IE" sz="2000" dirty="0">
                <a:latin typeface="Gotham Book" pitchFamily="2" charset="0"/>
              </a:rPr>
              <a:t>AHK-Cu has been researched for many years in the skincare industry.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en-IE" sz="2000" dirty="0">
              <a:latin typeface="Gotham Book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en-IE" sz="2000" dirty="0">
                <a:latin typeface="Gotham Book" pitchFamily="2" charset="0"/>
              </a:rPr>
              <a:t>In addition, new research shows AHK-Cu is as effective as minoxidil for regrowing hair, although we do not make that claim.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en-IE" sz="2000" dirty="0">
              <a:latin typeface="Gotham Book" pitchFamily="2" charset="0"/>
            </a:endParaRPr>
          </a:p>
          <a:p>
            <a:pPr mar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en-IE" sz="2000" dirty="0">
                <a:latin typeface="Gotham Book" pitchFamily="2" charset="0"/>
              </a:rPr>
              <a:t>Our own research into AHK-Cu has found that, because of it’s ability to metabolize the amino acid Alanine, offers unique benefits that perfectly compliment X39®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79294-2FA8-EA44-9C04-765A92974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3638" y="1773072"/>
            <a:ext cx="4323321" cy="3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1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1396</Words>
  <Application>Microsoft Macintosh PowerPoint</Application>
  <PresentationFormat>Widescreen</PresentationFormat>
  <Paragraphs>194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Gotham Bold</vt:lpstr>
      <vt:lpstr>Gotham Book</vt:lpstr>
      <vt:lpstr>Gotham Light</vt:lpstr>
      <vt:lpstr>Gotham Medium</vt:lpstr>
      <vt:lpstr>Office Theme</vt:lpstr>
      <vt:lpstr>PowerPoint Presentation</vt:lpstr>
      <vt:lpstr>PowerPoint Presentation</vt:lpstr>
      <vt:lpstr>Product Benefits Overview</vt:lpstr>
      <vt:lpstr>PowerPoint Presentation</vt:lpstr>
      <vt:lpstr>PowerPoint Presentation</vt:lpstr>
      <vt:lpstr>Why is X49™ the perfect companion  to X39®?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benefits can I expect from X49™?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benefits can I expect from using X39® &amp; X49™  together?</vt:lpstr>
      <vt:lpstr>PowerPoint Presentation</vt:lpstr>
      <vt:lpstr>PowerPoint Presentation</vt:lpstr>
      <vt:lpstr>PowerPoint Presentation</vt:lpstr>
      <vt:lpstr>PowerPoint Presentation</vt:lpstr>
      <vt:lpstr>Performance Bundle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Bundle Education Deck</dc:title>
  <dc:creator>Clayton Caldwell</dc:creator>
  <cp:lastModifiedBy>Annabelle Wasden</cp:lastModifiedBy>
  <cp:revision>20</cp:revision>
  <dcterms:created xsi:type="dcterms:W3CDTF">2022-01-20T17:43:21Z</dcterms:created>
  <dcterms:modified xsi:type="dcterms:W3CDTF">2022-07-21T20:43:04Z</dcterms:modified>
</cp:coreProperties>
</file>